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68" r:id="rId4"/>
    <p:sldId id="257" r:id="rId5"/>
    <p:sldId id="258" r:id="rId6"/>
    <p:sldId id="269" r:id="rId7"/>
    <p:sldId id="270" r:id="rId8"/>
    <p:sldId id="271" r:id="rId9"/>
    <p:sldId id="272" r:id="rId10"/>
    <p:sldId id="273" r:id="rId11"/>
    <p:sldId id="259" r:id="rId12"/>
    <p:sldId id="261" r:id="rId13"/>
    <p:sldId id="262" r:id="rId14"/>
    <p:sldId id="263" r:id="rId15"/>
    <p:sldId id="265" r:id="rId16"/>
    <p:sldId id="266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4602-E6F2-41C9-8AF0-B5B564F39B19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2453C-34CB-4EF2-A1E3-EE98186A9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4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2453C-34CB-4EF2-A1E3-EE98186A90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709D-09E7-4B28-BB30-90638E00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5F365-FD0E-42D8-9849-FC0354FF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EF339-B55A-4856-851C-224B712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E8F6-6D67-42EA-BEBC-F01650E3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58612-E8D0-4D55-8602-C9F74DCA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DC7C-347E-4683-A8D1-862854FA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4287E-212D-4B10-8313-54B319CE7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3898E-8879-4E67-8E8B-8544EFBE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0D83C-63A9-4015-BEE1-18603179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B8D47-2713-4A2A-AE2D-849032E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1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041F2-43D7-45AA-A84A-A1579FD21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0DA24-8CC1-422C-8883-6B0B02C3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54DB8-5510-438E-A16F-2D83B08C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673DF-4107-4F59-8DF9-82E75CD2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335D4-7E19-4D39-9124-E7907C1F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9D38-225F-4076-8FE9-5F7FC4E3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03A46-08C4-4483-8263-CA626286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670A7-7F6B-4CD3-B0FC-40859025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3626C-B8ED-4B44-9A2B-6AA4E1D9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0E0E5-BE99-4C71-A440-2B66C0D9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3DEF8-A809-42E9-AFAE-513DC77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99378-5479-47AE-A158-701F288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38499-3851-4101-8D9F-F685E5DF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CF3BA-B962-4927-84B8-69A5A57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A7D32-0F5F-4FB6-AB04-E01A2444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9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1990B-A83C-4F27-9D60-7A770786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4D98-414F-4573-A60E-8EBCE9C2E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F2B6D-3A9C-47DB-91AB-86DE54C0D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65D5C-5BB5-4585-9A65-8D0C6FDD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79646-EAAA-4C99-9886-44493C1A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29353-A43F-48F8-8DC2-17332E09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5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DB874-2CC6-428F-942D-7C6D676D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54825-BC33-48E4-850E-1742D69C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7B4A60-AB87-4E3A-AD95-F2C0439E6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38589B-F054-4F43-8D2C-FE604C85E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A93AA-56F5-46BA-AE6E-810C16783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E9CB0-C1DD-4735-B779-6A214D1E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C2C7B-6E8E-405C-9A9E-DFFCA1A7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4FDA20-9EAD-4AA2-A41B-87F3CEC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8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6981-F35F-40E0-8E3D-5F08EC12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55B0AE-A8B5-4563-8029-77FB8803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E05E1-E34F-4847-B9E6-5E8FBD80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2F921-61A5-46C7-8802-8A971405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62E6C-055D-42E3-84A0-2F2D0B11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D495C-75D8-4A4A-854F-F753EFFE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9BD16-08EE-4624-AAA5-D5C91FD1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33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50643-E60F-46EE-8FA8-EEFD4FC2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5AE53-26F7-4DAA-9678-0888BB6E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D88BD-5240-496E-B9DA-6180AC24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AC1C94-4946-4203-9708-75AC4C30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1824F-8F36-4DFF-8C05-B358F3E5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F1BE5-A245-493C-8792-64E8E931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99C5-8767-42C6-948B-6205238C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34B2B4-47CB-45A1-B046-25496017B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02459-58F4-48F8-AD11-9CE25A2E5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5C65-FAFD-43B2-8EB4-590F70B6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A527B5-27D3-4EC9-B75E-DDA8DBBA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2A6E3-9B9C-4395-A1C2-A910433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4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DE581-0950-45DB-B6B1-497A656B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778B6-F85D-4F25-86B9-6B15B1E99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DD73-D770-40EE-A7C2-BB664CD4D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41412-76F1-4311-934F-6A93822A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73A33-BB50-462F-87EA-58F40CB30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E10B0-E53D-4EE1-8C3B-3886F958E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情报中心</a:t>
            </a:r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试题讲评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3D4B78-5673-4413-8B85-DEFD8332D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清华大学交叉信息研究院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陈俊锟 吕欣 杨景钦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40A129-4D67-4BAF-AEC3-BF4BE3AE72DB}"/>
              </a:ext>
            </a:extLst>
          </p:cNvPr>
          <p:cNvGrpSpPr/>
          <p:nvPr/>
        </p:nvGrpSpPr>
        <p:grpSpPr>
          <a:xfrm>
            <a:off x="7883610" y="2726191"/>
            <a:ext cx="975736" cy="375392"/>
            <a:chOff x="8476735" y="2557850"/>
            <a:chExt cx="975736" cy="37539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6E785B8-AAB0-4828-9EBF-5A6648EF2715}"/>
                </a:ext>
              </a:extLst>
            </p:cNvPr>
            <p:cNvSpPr/>
            <p:nvPr/>
          </p:nvSpPr>
          <p:spPr>
            <a:xfrm rot="20509369">
              <a:off x="8736375" y="2566931"/>
              <a:ext cx="716096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好水</a:t>
              </a:r>
            </a:p>
          </p:txBody>
        </p:sp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7216CAEC-11FE-49AB-8305-EF1322A27FCB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476735" y="2557850"/>
              <a:ext cx="277508" cy="3039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41C5E1-1448-49E7-8128-D9DC5C1930A0}"/>
              </a:ext>
            </a:extLst>
          </p:cNvPr>
          <p:cNvGrpSpPr/>
          <p:nvPr/>
        </p:nvGrpSpPr>
        <p:grpSpPr>
          <a:xfrm rot="3365515">
            <a:off x="4703872" y="5535307"/>
            <a:ext cx="2206875" cy="546028"/>
            <a:chOff x="8276694" y="2389552"/>
            <a:chExt cx="2206875" cy="5460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A6D0C63-E5FA-412A-A169-E7E29350C277}"/>
                </a:ext>
              </a:extLst>
            </p:cNvPr>
            <p:cNvSpPr/>
            <p:nvPr/>
          </p:nvSpPr>
          <p:spPr>
            <a:xfrm rot="20403638">
              <a:off x="8705814" y="2389552"/>
              <a:ext cx="1777755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想算法和干活</a:t>
              </a:r>
            </a:p>
          </p:txBody>
        </p: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A4881289-FF13-48DE-B74B-7F4720BDE6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7434485">
              <a:off x="8405389" y="2600081"/>
              <a:ext cx="206804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084CEA-01B3-45BD-B2D5-A61DF9443D9B}"/>
              </a:ext>
            </a:extLst>
          </p:cNvPr>
          <p:cNvGrpSpPr/>
          <p:nvPr/>
        </p:nvGrpSpPr>
        <p:grpSpPr>
          <a:xfrm rot="3365515">
            <a:off x="5804614" y="5199039"/>
            <a:ext cx="1218403" cy="372270"/>
            <a:chOff x="8276695" y="2563307"/>
            <a:chExt cx="1218403" cy="37227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EF88CF6-18CE-4FB2-AF77-9711C8B5F8E5}"/>
                </a:ext>
              </a:extLst>
            </p:cNvPr>
            <p:cNvSpPr/>
            <p:nvPr/>
          </p:nvSpPr>
          <p:spPr>
            <a:xfrm rot="20403638">
              <a:off x="8736357" y="2563307"/>
              <a:ext cx="75874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Idea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5EED31A-3124-494A-B224-0F382EDA133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7434485">
              <a:off x="8405390" y="2600079"/>
              <a:ext cx="206803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255FD3-3CF5-4065-B4F6-1828CD01FAF8}"/>
              </a:ext>
            </a:extLst>
          </p:cNvPr>
          <p:cNvGrpSpPr/>
          <p:nvPr/>
        </p:nvGrpSpPr>
        <p:grpSpPr>
          <a:xfrm rot="3365515">
            <a:off x="6607390" y="5379349"/>
            <a:ext cx="1828582" cy="442815"/>
            <a:chOff x="8266484" y="2457843"/>
            <a:chExt cx="1828582" cy="44281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10DCECF-FEF2-4162-9BDC-FB2A4D7C7EB0}"/>
                </a:ext>
              </a:extLst>
            </p:cNvPr>
            <p:cNvSpPr/>
            <p:nvPr/>
          </p:nvSpPr>
          <p:spPr>
            <a:xfrm rot="20403638">
              <a:off x="8717819" y="2457843"/>
              <a:ext cx="1377247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乱搞和验题</a:t>
              </a: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933B9B9-D560-4012-82F2-36AC4B9BEF8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7434485">
              <a:off x="8421511" y="2570635"/>
              <a:ext cx="174996" cy="48504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9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基于边的乱搞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这一个暴力同样也可以改成乱搞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对每条边求出经过它的按 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链代价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链长度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链经过边数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的系数组合排序的前若干大，两两之间求答案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然而，前面的构造方法同样可以把这个乱搞卡的痛不欲生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两两不同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不同的两条链，两条链的交必然是直上直下的一段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因此可以把一条链拆成两条直上直下的链考虑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在树上枚举较下的交点（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要求两条链的下端点必须在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的不同儿子子树中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长度和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绿点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蓝点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于是可以想到对每个点记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下端点在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子树内，上端点深度为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的最大的链长度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用启发式合并或线段树合并维护这个数组，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FCE3B1-852D-45A8-957B-AED8C8D36173}"/>
              </a:ext>
            </a:extLst>
          </p:cNvPr>
          <p:cNvGrpSpPr/>
          <p:nvPr/>
        </p:nvGrpSpPr>
        <p:grpSpPr>
          <a:xfrm>
            <a:off x="9816211" y="2559909"/>
            <a:ext cx="1361862" cy="2276208"/>
            <a:chOff x="8634334" y="3029800"/>
            <a:chExt cx="1361862" cy="227620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92DFBF-C7CF-46B3-B813-01F70F91BEAD}"/>
                </a:ext>
              </a:extLst>
            </p:cNvPr>
            <p:cNvCxnSpPr/>
            <p:nvPr/>
          </p:nvCxnSpPr>
          <p:spPr>
            <a:xfrm flipH="1">
              <a:off x="8634334" y="3132944"/>
              <a:ext cx="734518" cy="18587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4131068-3DED-4E92-8661-A710EA09B7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8852" y="3132944"/>
              <a:ext cx="627344" cy="82945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8F4375-E5E8-4370-ACC9-1187EFEFD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39" y="3725563"/>
              <a:ext cx="336819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4AF810A-B078-4BA3-A5EE-6C222B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8833184" y="4578220"/>
              <a:ext cx="254832" cy="7277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18016A-5F34-4F82-9B8B-CC774B36DB44}"/>
                </a:ext>
              </a:extLst>
            </p:cNvPr>
            <p:cNvCxnSpPr>
              <a:cxnSpLocks/>
            </p:cNvCxnSpPr>
            <p:nvPr/>
          </p:nvCxnSpPr>
          <p:spPr>
            <a:xfrm>
              <a:off x="9157358" y="3725563"/>
              <a:ext cx="483637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1461B1-EABD-4F4B-80B1-F7CAC30ABC00}"/>
                </a:ext>
              </a:extLst>
            </p:cNvPr>
            <p:cNvSpPr/>
            <p:nvPr/>
          </p:nvSpPr>
          <p:spPr>
            <a:xfrm>
              <a:off x="8717902" y="4475583"/>
              <a:ext cx="205273" cy="205273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9BAA90-0E4A-43BA-85AC-6978A4F3D23D}"/>
                </a:ext>
              </a:extLst>
            </p:cNvPr>
            <p:cNvSpPr/>
            <p:nvPr/>
          </p:nvSpPr>
          <p:spPr>
            <a:xfrm>
              <a:off x="9054722" y="3629071"/>
              <a:ext cx="205273" cy="205273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4CC13ED-E87E-4B06-A607-698446C7D4A2}"/>
                </a:ext>
              </a:extLst>
            </p:cNvPr>
            <p:cNvSpPr/>
            <p:nvPr/>
          </p:nvSpPr>
          <p:spPr>
            <a:xfrm>
              <a:off x="9272436" y="3029800"/>
              <a:ext cx="205273" cy="205273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8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对于这一部分数据，两条链的交可能不是直上直下的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关键性质：链并的两倍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两条链长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那么可以考虑枚举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，即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</a:t>
            </a: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要求两个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属于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不同儿子的子树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这时候要考虑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如果仍然用深度减去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深度考虑，无从下手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但我们是要最大化它们，可以直接从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最远点对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550729" y="3083181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921750" y="3083181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882909" y="3109576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550729" y="3109576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882909" y="3728412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644294" y="3728412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764784" y="3625775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868067" y="4463013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10025673" y="4573235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544573" y="4470598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417759" y="4405863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之后，我们的任务是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选出两个属于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不同儿子子树的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使得它们对应</a:t>
                </a:r>
                <a:r>
                  <a:rPr lang="zh-CN" altLang="en-US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绿点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的距离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两条链链长和权值和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深度最大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注意到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深度是常数无需考虑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对于其他项，可以通过添加附加点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连接边权为自己所在链长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权值的边，转化为找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最远点对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要求支持集合合并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在合并的时候，求出跨越两个集合的最远点对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281497" y="681037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652518" y="681037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613677" y="707432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281497" y="707432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613677" y="1326268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375062" y="1326268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495552" y="1223631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598835" y="2060869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9756441" y="2171091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CB51470-E0B2-482A-8602-20524BF98C97}"/>
              </a:ext>
            </a:extLst>
          </p:cNvPr>
          <p:cNvCxnSpPr>
            <a:cxnSpLocks/>
          </p:cNvCxnSpPr>
          <p:nvPr/>
        </p:nvCxnSpPr>
        <p:spPr>
          <a:xfrm flipH="1">
            <a:off x="10399623" y="1352663"/>
            <a:ext cx="320675" cy="7800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075F7F5-25DA-4C1E-A79F-82FDB86FBA7F}"/>
              </a:ext>
            </a:extLst>
          </p:cNvPr>
          <p:cNvCxnSpPr>
            <a:cxnSpLocks/>
          </p:cNvCxnSpPr>
          <p:nvPr/>
        </p:nvCxnSpPr>
        <p:spPr>
          <a:xfrm>
            <a:off x="10718919" y="1343140"/>
            <a:ext cx="523738" cy="746549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271818" y="2068992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177944" y="2020926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对于非负边权的树，两个点集的并的最远点对的一端，一定是原来两个点集中，某个点集的最远点对的一端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只需要对点集记录最远点对端点，即可支持合并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这个算法只需要在树上进行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DFS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，以及求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次的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7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两条相交的链，要么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不同的所有情况已经可以处理了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相同的情况，考虑同时考虑这些情况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对每个点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记录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表示在点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处理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时保存的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的集合（记录的是最远点信息）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数组进行启发式合并，复杂度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也可以进行点分治，考虑所有过重心的链，转化为全过一个点的情况，复杂度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30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考察内容及难度评估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题目描述简洁易懂，解法自然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考察的知识点只有找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和启发式合并，无偏门知识点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本题的标算的第二部分虽然算法比较自然，但有较高的思维难度，考察了选手是否有问题的深入分析能力和模型的转化能力，以及处理问题的一些思路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综合来看，本题代码难度中等，思维难度较高，可以较全面地考察选手的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综合能力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52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谢谢大家！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祝大家学业有成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48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预谋已久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早在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刚结束时，这题已颇具雏形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但是当时，我们都并不会做，于是这题被搁置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月中旬的一天下午，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忽然想出了这题的算法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本想把这题投给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CTSC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，但惨遭拒绝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于是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这题被留到了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pic>
        <p:nvPicPr>
          <p:cNvPr id="5" name="图片 4" descr="图片包含 监视器, 黑色, 电子产品, 室内&#10;&#10;已生成高可信度的说明">
            <a:extLst>
              <a:ext uri="{FF2B5EF4-FFF2-40B4-BE49-F238E27FC236}">
                <a16:creationId xmlns:a16="http://schemas.microsoft.com/office/drawing/2014/main" id="{0739A716-569B-4160-96C4-50C894E7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96" y="0"/>
            <a:ext cx="3167180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206A17-57D4-49BE-8526-57161A573187}"/>
              </a:ext>
            </a:extLst>
          </p:cNvPr>
          <p:cNvGrpSpPr/>
          <p:nvPr/>
        </p:nvGrpSpPr>
        <p:grpSpPr>
          <a:xfrm>
            <a:off x="10644588" y="181969"/>
            <a:ext cx="956158" cy="669138"/>
            <a:chOff x="7905059" y="1970623"/>
            <a:chExt cx="956158" cy="66913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53D7D1C-D1E7-4096-98DF-451329573410}"/>
                </a:ext>
              </a:extLst>
            </p:cNvPr>
            <p:cNvSpPr/>
            <p:nvPr/>
          </p:nvSpPr>
          <p:spPr>
            <a:xfrm rot="20509369">
              <a:off x="7905059" y="1970623"/>
              <a:ext cx="956158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02-14</a:t>
              </a:r>
              <a:endParaRPr lang="zh-CN" altLang="en-US" dirty="0"/>
            </a:p>
          </p:txBody>
        </p:sp>
        <p:cxnSp>
          <p:nvCxnSpPr>
            <p:cNvPr id="9" name="连接符: 曲线 8">
              <a:extLst>
                <a:ext uri="{FF2B5EF4-FFF2-40B4-BE49-F238E27FC236}">
                  <a16:creationId xmlns:a16="http://schemas.microsoft.com/office/drawing/2014/main" id="{1A3D0BC0-5968-48B5-A52E-5DD94C98013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H="1" flipV="1">
              <a:off x="7928916" y="2302919"/>
              <a:ext cx="1" cy="336842"/>
            </a:xfrm>
            <a:prstGeom prst="curvedConnector4">
              <a:avLst>
                <a:gd name="adj1" fmla="val -22860000000"/>
                <a:gd name="adj2" fmla="val 5504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353974-9FDB-4AF2-8A88-C355D52A19D8}"/>
              </a:ext>
            </a:extLst>
          </p:cNvPr>
          <p:cNvGrpSpPr/>
          <p:nvPr/>
        </p:nvGrpSpPr>
        <p:grpSpPr>
          <a:xfrm rot="21286453">
            <a:off x="9228831" y="371556"/>
            <a:ext cx="984602" cy="633447"/>
            <a:chOff x="7417284" y="1756988"/>
            <a:chExt cx="984602" cy="63344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81157A9-AE04-4B5E-B91C-DB0FD166DE4F}"/>
                </a:ext>
              </a:extLst>
            </p:cNvPr>
            <p:cNvSpPr/>
            <p:nvPr/>
          </p:nvSpPr>
          <p:spPr>
            <a:xfrm rot="20403638">
              <a:off x="7691055" y="1756988"/>
              <a:ext cx="71083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板板</a:t>
              </a:r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DC0D1F7B-5B9A-4FA1-B0BE-F512AFB89C1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rot="9882992" flipV="1">
              <a:off x="7417284" y="2100940"/>
              <a:ext cx="339231" cy="2894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88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梗与吐槽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这道小水题，无疑是善良的出题人最无私的馈赠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 → 猫（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）狗（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）大战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reversed(BGG 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板</a:t>
            </a:r>
            <a:r>
              <a:rPr lang="zh-CN" alt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给给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哥哥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reversed(CAT)</a:t>
            </a: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样例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的强度接近终测数据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题意简述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给出一棵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个点的树，每条边有非负边权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再给出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条树上的链，用端点表示，每条链都有价值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要求选出两条链，满足这两条链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至少有一条边相交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最大化选出的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链的权值和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被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至少一条链覆盖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的边的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边权和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一个测试点可能有很多组数据，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≤50,000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≤100,000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测试点内的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的和的数量级达到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秒，空间限制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MB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数据范围非常非常非常小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可以枚举两条链，到树上去统计覆盖的边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01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聪明的暴力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数据范围有点小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考虑在枚举链的时候加优化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枚举第一条链，把每条边的权值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改成</a:t>
                </a:r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第一条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链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上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并预处理求树上距离的数据结构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然后枚举第二条链求树上距离，注意判断是否相交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47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基于迭代的乱搞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前一个暴力中，我们事实上是求出了“确定了一条链后的最大答案”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不难直接把这个过程改成乱搞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随机取若干条链分别求答案取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随机若干次，每次取一条链，找另一条链使得两条链答案最大，然后从另一条链出发执行这个操作，迭代多次并在每一步更新答案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把链按照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长度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经过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边数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的系数组合排序，对前面一些链求出这些链的答案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构造数据时，只需要保证每条链的答案接近，这样就能让链交部分的影响扩大到极致，从而卡掉所有这样的迭代乱搞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链的数据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中，树是一条链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从而每条链都是一个区间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枚举一条链后，直接用线段树维护即可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60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中边权为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只需要两条链的权值和最小，链只要相交即可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枚举一条边，求所有经过这条边的链的最大值和次大值，用它们的和更新答案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求经过一条边的链可以用树上差分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启发式合并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可并堆完成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1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1311</Words>
  <Application>Microsoft Office PowerPoint</Application>
  <PresentationFormat>宽屏</PresentationFormat>
  <Paragraphs>112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《情报中心》 试题讲评</vt:lpstr>
      <vt:lpstr>预谋已久</vt:lpstr>
      <vt:lpstr>梗与吐槽</vt:lpstr>
      <vt:lpstr>题意简述</vt:lpstr>
      <vt:lpstr>大暴力</vt:lpstr>
      <vt:lpstr>聪明的暴力</vt:lpstr>
      <vt:lpstr>基于迭代的乱搞</vt:lpstr>
      <vt:lpstr>链的数据</vt:lpstr>
      <vt:lpstr>边权为 0</vt:lpstr>
      <vt:lpstr>基于边的乱搞</vt:lpstr>
      <vt:lpstr>LCA 两两不同</vt:lpstr>
      <vt:lpstr>LCA 全部相同</vt:lpstr>
      <vt:lpstr>LCA 全部相同</vt:lpstr>
      <vt:lpstr>LCA 全部相同</vt:lpstr>
      <vt:lpstr>满分算法</vt:lpstr>
      <vt:lpstr>考察内容及难度评估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 命题报告</dc:title>
  <dc:creator>Chen Junkun</dc:creator>
  <cp:lastModifiedBy>Chen Junkun</cp:lastModifiedBy>
  <cp:revision>185</cp:revision>
  <dcterms:created xsi:type="dcterms:W3CDTF">2018-05-23T13:35:21Z</dcterms:created>
  <dcterms:modified xsi:type="dcterms:W3CDTF">2018-07-07T15:57:49Z</dcterms:modified>
</cp:coreProperties>
</file>